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56" r:id="rId10"/>
    <p:sldId id="257" r:id="rId11"/>
    <p:sldId id="273" r:id="rId12"/>
    <p:sldId id="258" r:id="rId13"/>
    <p:sldId id="259" r:id="rId14"/>
    <p:sldId id="271" r:id="rId15"/>
    <p:sldId id="263" r:id="rId16"/>
    <p:sldId id="265" r:id="rId17"/>
    <p:sldId id="266" r:id="rId18"/>
    <p:sldId id="275" r:id="rId19"/>
    <p:sldId id="274" r:id="rId20"/>
    <p:sldId id="272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5134-92C1-4C26-AF7F-AD83D1280B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BEF6-9676-4357-9D18-47BD0FBB9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0257309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8B4F-D311-4A2B-B50E-0EF3C109F5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46D-623F-4F77-8844-9B1722503E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2094023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65B2-6CDC-4BF9-AF9B-C19D55B64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9B5C-C0F8-4B2C-8D8C-B3EE0B92F9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979817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EFDE-144E-4DBC-AC75-3A9C63B60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E479-3088-4E96-8230-9C1EA85291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4388426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2016-6ACA-4123-840A-D50B6347F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EBF3-8548-4569-A0EF-BB8165081A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4609147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D13D-8B33-45EE-8F94-571B649A67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455F-7608-40E2-B891-836CBD5D95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7998787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C9F5-C887-482B-85C5-7B77AFEEEB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2A96-DEB7-43A6-880B-E3963CBFE8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105101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F121-73CB-49D2-BD9B-17A8DED9E2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83AE-DA52-4E43-BA94-3D5AEA721E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971612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A0AC-8C43-41E2-AD5B-C8F2CF722A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A51E-3889-460A-BAA0-35229BC02C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3481296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AF0F-22BA-4AAC-9B79-3E9D1508BC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B49F-0557-4540-B5E5-088B1459E3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26312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5F68-BBD2-4AAB-BAD0-6BB1D9BEBC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1EDC-65F4-445B-B392-FFCA57C55C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900608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B32C5-0826-40F8-8ADE-F8B89BDAA7A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B0D6-4342-4DBA-8B03-A29AAF6E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2BBF20-6CB0-4352-80C5-E643BA1764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8E102-C43B-4D0C-9996-883893C5B05A}" type="slidenum">
              <a:rPr lang="en-US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1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55165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Тема: Внешняя политика Петра </a:t>
            </a:r>
            <a:r>
              <a:rPr lang="en-US" alt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I</a:t>
            </a:r>
            <a:endParaRPr lang="ru-RU" altLang="ru-RU" sz="5400" b="1" dirty="0" smtClean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400" b="1" dirty="0" smtClean="0">
                <a:latin typeface="Gabriola" panose="04040605051002020D02" pitchFamily="82" charset="0"/>
              </a:rPr>
              <a:t>План:</a:t>
            </a:r>
          </a:p>
          <a:p>
            <a:pPr marL="742950" indent="-742950">
              <a:buAutoNum type="arabicPeriod"/>
            </a:pPr>
            <a:r>
              <a:rPr lang="ru-RU" altLang="ru-RU" sz="4400" b="1" dirty="0" smtClean="0">
                <a:latin typeface="Gabriola" panose="04040605051002020D02" pitchFamily="82" charset="0"/>
              </a:rPr>
              <a:t>Основные этапы Северной войны</a:t>
            </a:r>
          </a:p>
          <a:p>
            <a:pPr marL="742950" indent="-742950">
              <a:buAutoNum type="arabicPeriod"/>
            </a:pPr>
            <a:r>
              <a:rPr lang="ru-RU" altLang="ru-RU" sz="4400" b="1" dirty="0" smtClean="0">
                <a:latin typeface="Gabriola" panose="04040605051002020D02" pitchFamily="82" charset="0"/>
              </a:rPr>
              <a:t>Реформа армии и флота</a:t>
            </a:r>
          </a:p>
          <a:p>
            <a:pPr marL="0" indent="0">
              <a:buNone/>
            </a:pPr>
            <a:r>
              <a:rPr lang="ru-RU" altLang="ru-RU" sz="4400" b="1" dirty="0" smtClean="0">
                <a:latin typeface="Gabriola" panose="04040605051002020D02" pitchFamily="82" charset="0"/>
              </a:rPr>
              <a:t>3.     </a:t>
            </a:r>
            <a:r>
              <a:rPr lang="ru-RU" altLang="ru-RU" sz="4400" b="1" dirty="0" err="1" smtClean="0">
                <a:latin typeface="Gabriola" panose="04040605051002020D02" pitchFamily="82" charset="0"/>
              </a:rPr>
              <a:t>Ништадтский</a:t>
            </a:r>
            <a:r>
              <a:rPr lang="ru-RU" altLang="ru-RU" sz="4400" b="1" dirty="0" smtClean="0">
                <a:latin typeface="Gabriola" panose="04040605051002020D02" pitchFamily="82" charset="0"/>
              </a:rPr>
              <a:t> мир.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4400" b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400" b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3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Логическое задание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/>
              <a:t>Ликвидировали </a:t>
            </a:r>
            <a:r>
              <a:rPr lang="ru-RU" sz="4000" i="1" dirty="0"/>
              <a:t>ли проведенные Петром реформы отсталость России в первой половине XVIII </a:t>
            </a:r>
            <a:r>
              <a:rPr lang="ru-RU" sz="4000" i="1" dirty="0" smtClean="0"/>
              <a:t>века? Почему?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9019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62075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204448" cy="39152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 группа. Реформа центрального управления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 группа. Реформа городского управления</a:t>
            </a:r>
          </a:p>
          <a:p>
            <a:r>
              <a:rPr lang="ru-RU" sz="2800" dirty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 группа. Областная (губернская) реформа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4 группа. Церковная реформа.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5 группа. Реформа продвижения по службе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257882"/>
              </p:ext>
            </p:extLst>
          </p:nvPr>
        </p:nvGraphicFramePr>
        <p:xfrm>
          <a:off x="395536" y="1340768"/>
          <a:ext cx="8291264" cy="162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770384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Название реформы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Год</a:t>
                      </a:r>
                      <a:r>
                        <a:rPr lang="ru-RU" sz="2500" baseline="0" dirty="0" smtClean="0"/>
                        <a:t> проведения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Содержание реформы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Результаты реформы</a:t>
                      </a:r>
                      <a:endParaRPr lang="ru-RU" sz="2500" dirty="0"/>
                    </a:p>
                  </a:txBody>
                  <a:tcPr/>
                </a:tc>
              </a:tr>
              <a:tr h="770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8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62548"/>
              </p:ext>
            </p:extLst>
          </p:nvPr>
        </p:nvGraphicFramePr>
        <p:xfrm>
          <a:off x="323528" y="188640"/>
          <a:ext cx="8712968" cy="6166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080120"/>
                <a:gridCol w="3240360"/>
                <a:gridCol w="2592288"/>
              </a:tblGrid>
              <a:tr h="118156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реформы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проведения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реформы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реформы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9510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Реформа центрального управления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1699-1721 гг.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Ближней канцелярии в 1699 г. Было преобразовано в 1711 г. в Правительствующий Сенат. Создание 12 коллегий и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Тайной канцелярии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большинства государственных органов стала регламентированной, коллегии имели четко очерченную область деятельности.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81510"/>
              </p:ext>
            </p:extLst>
          </p:nvPr>
        </p:nvGraphicFramePr>
        <p:xfrm>
          <a:off x="179512" y="188640"/>
          <a:ext cx="8686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1080120"/>
                <a:gridCol w="2952328"/>
                <a:gridCol w="2638128"/>
              </a:tblGrid>
              <a:tr h="518457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Реформа городского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 г.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Бурмистерской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палаты в Москве,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которым управлял г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лавный магистрат в Петербурге. Деление горожан на «регулярных» и «подлых»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Реформа способствовала экономическому подъему городов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обеспечивала поддержку со стороны состоятельных граждан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0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49655"/>
              </p:ext>
            </p:extLst>
          </p:nvPr>
        </p:nvGraphicFramePr>
        <p:xfrm>
          <a:off x="107504" y="260648"/>
          <a:ext cx="9036496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550"/>
                <a:gridCol w="1139054"/>
                <a:gridCol w="3700073"/>
                <a:gridCol w="2450819"/>
              </a:tblGrid>
              <a:tr h="619268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3.Областная реформа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1708-1720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поделена 8 губерний,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кот.</a:t>
                      </a:r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управлялись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губернаторами.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Губернии поделены на 50 провинций, управляемых воеводами, а те  делились на дистрикты, руководимые земскими комиссарами.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Централизация власти. Органы местного самоуправления почти полностью потеряли влияние.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230223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258"/>
                <a:gridCol w="967030"/>
                <a:gridCol w="3240360"/>
                <a:gridCol w="2952328"/>
              </a:tblGrid>
              <a:tr h="640871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Церковная реформа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1700-1701г.;  1721 г.</a:t>
                      </a:r>
                    </a:p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Церковь стала государственным учреждением. Вместо патриаршества создан Синод, члены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которого назначались Петром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Подчинение духовенства светской власти. Гонения на представителей церкви.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Церковь потеряла авторитет в обществе.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8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144977"/>
              </p:ext>
            </p:extLst>
          </p:nvPr>
        </p:nvGraphicFramePr>
        <p:xfrm>
          <a:off x="1" y="260648"/>
          <a:ext cx="8964488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671"/>
                <a:gridCol w="1296144"/>
                <a:gridCol w="2952328"/>
                <a:gridCol w="3096345"/>
              </a:tblGrid>
              <a:tr h="633670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Судебная реформа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 г.,   1719 г.,   1722 г.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Образованы новые судебные органы. Судебные функции  исполняли все коллегии, кроме Иностранной. Судьи отделены от администрации.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судебных органов вносили в судопроизводство неразбериху, создана почву для злоупотреблений. Попытка судебной реформы в начале XVIII в. потерпела неудачу.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82556"/>
              </p:ext>
            </p:extLst>
          </p:nvPr>
        </p:nvGraphicFramePr>
        <p:xfrm>
          <a:off x="179512" y="116632"/>
          <a:ext cx="8964488" cy="66247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41122"/>
                <a:gridCol w="999238"/>
                <a:gridCol w="3240360"/>
                <a:gridCol w="2483768"/>
              </a:tblGrid>
              <a:tr h="6624736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Реформа продвижения</a:t>
                      </a:r>
                      <a:r>
                        <a:rPr lang="ru-RU" sz="3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службе</a:t>
                      </a:r>
                    </a:p>
                    <a:p>
                      <a:r>
                        <a:rPr lang="ru-RU" sz="3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(Табель о рангах)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1722 год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Старая и новая аристократия уравнивались и в служебном положении. Служба делилась на гражданскую и военную.  Определено 14 рангов чиновников.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служебного роста любому служилому человеку, вне</a:t>
                      </a:r>
                      <a:r>
                        <a:rPr lang="ru-RU" sz="3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зависимости от его происхождения.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6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1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Значение петровских преобразований: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12945"/>
            <a:ext cx="8435280" cy="57606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Поставили Российское государство в ряд великих европейских держав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Стерты грани в экономическом и служебном положении боярства и дворянства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Усовершенствована систему местного управления,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превратилась в один из государственных инструментов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Реформы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ликвидировали отсталость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эксплуатации крестьян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ремесленников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подданные по-прежнему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лишены участия в решении своей судьбы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16632"/>
            <a:ext cx="5955307" cy="65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0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sz="4800" b="1" i="1" dirty="0" smtClean="0"/>
              <a:t>Домашнее задание</a:t>
            </a:r>
          </a:p>
          <a:p>
            <a:pPr marL="0" indent="0">
              <a:buNone/>
            </a:pP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976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1.Основные этапы Северной войны</a:t>
            </a:r>
            <a:b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(1700-1721 гг.)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i="1" dirty="0" smtClean="0"/>
              <a:t>Датский (1700-1701</a:t>
            </a:r>
            <a:r>
              <a:rPr lang="ru-RU" sz="2800" i="1" dirty="0" smtClean="0"/>
              <a:t>)</a:t>
            </a:r>
          </a:p>
          <a:p>
            <a:pPr>
              <a:buFontTx/>
              <a:buChar char="-"/>
            </a:pPr>
            <a:r>
              <a:rPr lang="ru-RU" sz="2800" i="1" dirty="0" smtClean="0"/>
              <a:t>Нападение Швеции на Данию и ее выход из войны и состава Северного Союза</a:t>
            </a:r>
          </a:p>
          <a:p>
            <a:pPr>
              <a:buFontTx/>
              <a:buChar char="-"/>
            </a:pPr>
            <a:r>
              <a:rPr lang="ru-RU" sz="2800" i="1" dirty="0" smtClean="0"/>
              <a:t>Поражение русской армии под Нарвой</a:t>
            </a:r>
          </a:p>
          <a:p>
            <a:pPr marL="0" indent="0">
              <a:buNone/>
            </a:pPr>
            <a:r>
              <a:rPr lang="ru-RU" sz="2800" b="1" i="1" dirty="0" smtClean="0"/>
              <a:t>2. Польский (1701-1706)</a:t>
            </a:r>
          </a:p>
          <a:p>
            <a:pPr>
              <a:buFontTx/>
              <a:buChar char="-"/>
            </a:pPr>
            <a:r>
              <a:rPr lang="ru-RU" sz="2800" i="1" dirty="0" smtClean="0"/>
              <a:t>Перенесение военных действий на территорию Саксонии и Польши</a:t>
            </a:r>
          </a:p>
          <a:p>
            <a:pPr>
              <a:buFontTx/>
              <a:buChar char="-"/>
            </a:pPr>
            <a:r>
              <a:rPr lang="ru-RU" sz="2800" i="1" dirty="0" smtClean="0"/>
              <a:t>Поражение Саксонского </a:t>
            </a:r>
            <a:r>
              <a:rPr lang="ru-RU" sz="2800" i="1" dirty="0" err="1" smtClean="0"/>
              <a:t>курфюрства</a:t>
            </a:r>
            <a:r>
              <a:rPr lang="ru-RU" sz="2800" i="1" dirty="0" smtClean="0"/>
              <a:t> Августа </a:t>
            </a:r>
            <a:r>
              <a:rPr lang="en-US" sz="2800" i="1" dirty="0" smtClean="0"/>
              <a:t>II</a:t>
            </a:r>
            <a:endParaRPr lang="ru-RU" sz="2800" i="1" dirty="0" smtClean="0"/>
          </a:p>
          <a:p>
            <a:pPr>
              <a:buFontTx/>
              <a:buChar char="-"/>
            </a:pPr>
            <a:r>
              <a:rPr lang="ru-RU" sz="2800" i="1" dirty="0" smtClean="0"/>
              <a:t>Успехи русских войск в Прибалтике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2881564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588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900" b="1" i="1" dirty="0" smtClean="0"/>
              <a:t>3. Русский (1707-1709)</a:t>
            </a:r>
          </a:p>
          <a:p>
            <a:pPr>
              <a:buFontTx/>
              <a:buChar char="-"/>
            </a:pPr>
            <a:r>
              <a:rPr lang="ru-RU" sz="2900" i="1" dirty="0" smtClean="0"/>
              <a:t>Победы русской армии под Лесной и Полтавой</a:t>
            </a:r>
          </a:p>
          <a:p>
            <a:pPr>
              <a:buFontTx/>
              <a:buChar char="-"/>
            </a:pPr>
            <a:r>
              <a:rPr lang="ru-RU" sz="2900" i="1" dirty="0" smtClean="0"/>
              <a:t>Бегство остатков шведской армии в турецкие владения</a:t>
            </a:r>
          </a:p>
          <a:p>
            <a:pPr marL="0" indent="0">
              <a:buNone/>
            </a:pPr>
            <a:r>
              <a:rPr lang="ru-RU" sz="2900" b="1" i="1" dirty="0" smtClean="0"/>
              <a:t>4. Турецкий (1709-1714)</a:t>
            </a:r>
          </a:p>
          <a:p>
            <a:pPr>
              <a:buFontTx/>
              <a:buChar char="-"/>
            </a:pPr>
            <a:r>
              <a:rPr lang="ru-RU" sz="2900" i="1" dirty="0" smtClean="0"/>
              <a:t>Неудачный </a:t>
            </a:r>
            <a:r>
              <a:rPr lang="ru-RU" sz="2900" i="1" dirty="0" err="1"/>
              <a:t>п</a:t>
            </a:r>
            <a:r>
              <a:rPr lang="ru-RU" sz="2900" i="1" dirty="0" err="1" smtClean="0"/>
              <a:t>рутский</a:t>
            </a:r>
            <a:r>
              <a:rPr lang="ru-RU" sz="2900" i="1" dirty="0" smtClean="0"/>
              <a:t> поход русской армии</a:t>
            </a:r>
          </a:p>
          <a:p>
            <a:pPr>
              <a:buFontTx/>
              <a:buChar char="-"/>
            </a:pPr>
            <a:r>
              <a:rPr lang="ru-RU" sz="2900" i="1" dirty="0" smtClean="0"/>
              <a:t>Боевые действия в Прибалтике</a:t>
            </a:r>
          </a:p>
          <a:p>
            <a:pPr>
              <a:buFontTx/>
              <a:buChar char="-"/>
            </a:pPr>
            <a:r>
              <a:rPr lang="ru-RU" sz="2900" i="1" dirty="0" smtClean="0"/>
              <a:t>Перенос боевых действий в Скандинавию</a:t>
            </a:r>
          </a:p>
          <a:p>
            <a:pPr marL="0" indent="0">
              <a:buNone/>
            </a:pPr>
            <a:r>
              <a:rPr lang="ru-RU" sz="2900" b="1" i="1" dirty="0" smtClean="0"/>
              <a:t>5. Норвежско-шведский (1714-1721)</a:t>
            </a:r>
          </a:p>
          <a:p>
            <a:pPr marL="0" indent="0">
              <a:buNone/>
            </a:pPr>
            <a:r>
              <a:rPr lang="ru-RU" sz="2900" i="1" dirty="0" smtClean="0"/>
              <a:t>- Победа русского флота в сражениях у </a:t>
            </a:r>
            <a:r>
              <a:rPr lang="ru-RU" sz="2900" i="1" dirty="0" err="1" smtClean="0"/>
              <a:t>м.Гангут</a:t>
            </a:r>
            <a:r>
              <a:rPr lang="ru-RU" sz="2900" i="1" dirty="0" smtClean="0"/>
              <a:t> и </a:t>
            </a:r>
            <a:r>
              <a:rPr lang="ru-RU" sz="2900" i="1" dirty="0" err="1" smtClean="0"/>
              <a:t>Гренгам</a:t>
            </a:r>
            <a:endParaRPr lang="ru-RU" sz="2900" i="1" dirty="0" smtClean="0"/>
          </a:p>
          <a:p>
            <a:pPr marL="0" indent="0">
              <a:buNone/>
            </a:pPr>
            <a:endParaRPr lang="ru-RU" sz="2900" i="1" dirty="0" smtClean="0"/>
          </a:p>
          <a:p>
            <a:pPr marL="0" indent="0">
              <a:buNone/>
            </a:pPr>
            <a:endParaRPr lang="ru-RU" sz="2900" i="1" dirty="0"/>
          </a:p>
          <a:p>
            <a:pPr marL="0" indent="0">
              <a:buNone/>
            </a:pPr>
            <a:endParaRPr lang="ru-RU" sz="2900" i="1" dirty="0"/>
          </a:p>
        </p:txBody>
      </p:sp>
    </p:spTree>
    <p:extLst>
      <p:ext uri="{BB962C8B-B14F-4D97-AF65-F5344CB8AC3E}">
        <p14:creationId xmlns:p14="http://schemas.microsoft.com/office/powerpoint/2010/main" val="902423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2. Реформа армии и флота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/>
              <a:t>-   Рекрутские наборы</a:t>
            </a:r>
            <a:endParaRPr lang="ru-RU" sz="3600" dirty="0"/>
          </a:p>
          <a:p>
            <a:pPr>
              <a:buFontTx/>
              <a:buChar char="-"/>
            </a:pPr>
            <a:r>
              <a:rPr lang="ru-RU" sz="3600" i="1" dirty="0" smtClean="0"/>
              <a:t>Первые заводы на Урале</a:t>
            </a:r>
          </a:p>
          <a:p>
            <a:pPr>
              <a:buFontTx/>
              <a:buChar char="-"/>
            </a:pPr>
            <a:r>
              <a:rPr lang="ru-RU" sz="3600" i="1" dirty="0" smtClean="0"/>
              <a:t>Подготовка офицерских кадров (</a:t>
            </a:r>
            <a:r>
              <a:rPr lang="ru-RU" sz="3600" i="1" dirty="0" err="1" smtClean="0"/>
              <a:t>Навигацская</a:t>
            </a:r>
            <a:r>
              <a:rPr lang="ru-RU" sz="3600" i="1" dirty="0" smtClean="0"/>
              <a:t> школа).</a:t>
            </a:r>
          </a:p>
          <a:p>
            <a:pPr>
              <a:buFontTx/>
              <a:buChar char="-"/>
            </a:pPr>
            <a:r>
              <a:rPr lang="ru-RU" sz="3600" i="1" dirty="0" smtClean="0"/>
              <a:t>«Воинский устав» 1716 года</a:t>
            </a:r>
            <a:endParaRPr lang="ru-RU" sz="3600" dirty="0" smtClean="0"/>
          </a:p>
          <a:p>
            <a:pPr>
              <a:buFontTx/>
              <a:buChar char="-"/>
            </a:pPr>
            <a:r>
              <a:rPr lang="ru-RU" sz="3600" i="1" dirty="0" smtClean="0"/>
              <a:t>Строительство флота на Балтике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65330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3.     </a:t>
            </a:r>
            <a:r>
              <a:rPr lang="ru-RU" altLang="ru-RU" b="1" u="sng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Ништадтский</a:t>
            </a:r>
            <a: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мир.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/>
          <a:lstStyle/>
          <a:p>
            <a:r>
              <a:rPr lang="ru-RU" i="1" dirty="0" smtClean="0"/>
              <a:t>К России отошли Лифляндия, </a:t>
            </a:r>
            <a:r>
              <a:rPr lang="ru-RU" i="1" dirty="0" err="1" smtClean="0"/>
              <a:t>Эстляндия</a:t>
            </a:r>
            <a:r>
              <a:rPr lang="ru-RU" i="1" dirty="0" smtClean="0"/>
              <a:t>, </a:t>
            </a:r>
            <a:r>
              <a:rPr lang="ru-RU" i="1" dirty="0" err="1" smtClean="0"/>
              <a:t>Ингерманландия</a:t>
            </a:r>
            <a:r>
              <a:rPr lang="ru-RU" i="1" dirty="0" smtClean="0"/>
              <a:t>, часть Карелии с Выборгом, острова </a:t>
            </a:r>
            <a:r>
              <a:rPr lang="ru-RU" i="1" dirty="0" err="1" smtClean="0"/>
              <a:t>Эзель</a:t>
            </a:r>
            <a:r>
              <a:rPr lang="ru-RU" i="1" dirty="0" smtClean="0"/>
              <a:t> и Даго; </a:t>
            </a:r>
          </a:p>
          <a:p>
            <a:r>
              <a:rPr lang="ru-RU" i="1" dirty="0" smtClean="0"/>
              <a:t>Россия уплатила Швеции 2,5 млн. ефимков, оставила оккупированную территорию Финляндии и обещала  сохранить привилегии прибалтийского дворянства.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6756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Значение Северной войны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/>
              <a:t>Россия получила выход к Балтийскому морю, статус «великой державы», закаленную армию, новые земли в Прибалтике и возможность активизировать свою внешнюю политику на других направлениях.</a:t>
            </a:r>
          </a:p>
          <a:p>
            <a:pPr marL="0" indent="0" algn="ctr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5103450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Реформы Петра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Задачи, стоявшие перед Россией в </a:t>
            </a:r>
            <a:r>
              <a:rPr lang="en-US" i="1" u="sng" dirty="0" smtClean="0"/>
              <a:t>XVIII</a:t>
            </a:r>
            <a:r>
              <a:rPr lang="ru-RU" i="1" u="sng" dirty="0" smtClean="0"/>
              <a:t>веке:		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5856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1.Необходимость выхода к морю.</a:t>
            </a:r>
          </a:p>
          <a:p>
            <a:pPr marL="0" indent="0">
              <a:buNone/>
            </a:pPr>
            <a:r>
              <a:rPr lang="ru-RU" b="1" i="1" dirty="0" smtClean="0"/>
              <a:t>2.Решение проблемы отсутствия регулярной армии.</a:t>
            </a:r>
          </a:p>
          <a:p>
            <a:pPr marL="0" indent="0">
              <a:buNone/>
            </a:pPr>
            <a:r>
              <a:rPr lang="ru-RU" b="1" i="1" dirty="0" smtClean="0"/>
              <a:t>3.Утверждение абсолютной монархии</a:t>
            </a:r>
          </a:p>
          <a:p>
            <a:pPr marL="0" indent="0">
              <a:buNone/>
            </a:pPr>
            <a:r>
              <a:rPr lang="ru-RU" b="1" i="1" dirty="0" smtClean="0"/>
              <a:t>4.Введение крупной промышленности.</a:t>
            </a:r>
          </a:p>
          <a:p>
            <a:pPr marL="0" indent="0">
              <a:buNone/>
            </a:pPr>
            <a:r>
              <a:rPr lang="ru-RU" b="1" i="1" dirty="0" smtClean="0"/>
              <a:t>5. Церковная реформа</a:t>
            </a:r>
          </a:p>
          <a:p>
            <a:pPr marL="0" indent="0">
              <a:buNone/>
            </a:pPr>
            <a:r>
              <a:rPr lang="ru-RU" b="1" i="1" dirty="0" smtClean="0"/>
              <a:t>6.Реформа образования.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904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666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Gabriola</vt:lpstr>
      <vt:lpstr>Times New Roman</vt:lpstr>
      <vt:lpstr>Тема Office</vt:lpstr>
      <vt:lpstr>Office Theme</vt:lpstr>
      <vt:lpstr>Презентация PowerPoint</vt:lpstr>
      <vt:lpstr>Презентация PowerPoint</vt:lpstr>
      <vt:lpstr>1.Основные этапы Северной войны (1700-1721 гг.)</vt:lpstr>
      <vt:lpstr>Презентация PowerPoint</vt:lpstr>
      <vt:lpstr>2. Реформа армии и флота</vt:lpstr>
      <vt:lpstr>3.     Ништадтский мир.</vt:lpstr>
      <vt:lpstr>Значение Северной войны </vt:lpstr>
      <vt:lpstr>Реформы Петра I</vt:lpstr>
      <vt:lpstr>Задачи, стоявшие перед Россией в XVIIIвеке:  </vt:lpstr>
      <vt:lpstr>Логическое задание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петровских преобразований: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Анастасия Хапчук</cp:lastModifiedBy>
  <cp:revision>37</cp:revision>
  <dcterms:created xsi:type="dcterms:W3CDTF">2012-01-17T18:58:18Z</dcterms:created>
  <dcterms:modified xsi:type="dcterms:W3CDTF">2015-09-05T13:44:45Z</dcterms:modified>
</cp:coreProperties>
</file>